
<file path=[Content_Types].xml><?xml version="1.0" encoding="utf-8"?>
<Types xmlns="http://schemas.openxmlformats.org/package/2006/content-types">
  <Default Extension="png" ContentType="image/png"/>
  <Default Extension="webp" ContentType="image/unknown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71" r:id="rId5"/>
    <p:sldId id="259" r:id="rId6"/>
    <p:sldId id="298" r:id="rId7"/>
    <p:sldId id="275" r:id="rId8"/>
    <p:sldId id="267" r:id="rId9"/>
    <p:sldId id="273" r:id="rId10"/>
    <p:sldId id="262" r:id="rId11"/>
    <p:sldId id="276" r:id="rId12"/>
    <p:sldId id="264" r:id="rId13"/>
    <p:sldId id="265" r:id="rId14"/>
    <p:sldId id="277" r:id="rId15"/>
    <p:sldId id="266" r:id="rId16"/>
    <p:sldId id="263" r:id="rId17"/>
    <p:sldId id="280" r:id="rId18"/>
    <p:sldId id="281" r:id="rId19"/>
    <p:sldId id="278" r:id="rId20"/>
    <p:sldId id="296" r:id="rId21"/>
    <p:sldId id="303" r:id="rId22"/>
    <p:sldId id="297" r:id="rId23"/>
    <p:sldId id="299" r:id="rId24"/>
    <p:sldId id="300" r:id="rId25"/>
    <p:sldId id="288" r:id="rId26"/>
    <p:sldId id="304" r:id="rId27"/>
    <p:sldId id="260" r:id="rId28"/>
    <p:sldId id="269" r:id="rId29"/>
    <p:sldId id="290" r:id="rId30"/>
    <p:sldId id="270" r:id="rId31"/>
    <p:sldId id="291" r:id="rId32"/>
    <p:sldId id="294" r:id="rId33"/>
    <p:sldId id="293" r:id="rId34"/>
    <p:sldId id="295" r:id="rId35"/>
    <p:sldId id="302" r:id="rId36"/>
    <p:sldId id="268" r:id="rId37"/>
    <p:sldId id="305" r:id="rId38"/>
    <p:sldId id="26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5"/>
    <p:restoredTop sz="91013"/>
  </p:normalViewPr>
  <p:slideViewPr>
    <p:cSldViewPr snapToGrid="0" snapToObjects="1">
      <p:cViewPr varScale="1">
        <p:scale>
          <a:sx n="95" d="100"/>
          <a:sy n="9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3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merican Typewriter" panose="02090604020004020304" pitchFamily="18" charset="77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153846153846159E-2"/>
          <c:y val="0.1169594738163766"/>
          <c:w val="0.80767807389460933"/>
          <c:h val="0.8467999891124734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Online Survey on Pair Programming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C54-834D-8F72-343C8F9AD9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C54-834D-8F72-343C8F9AD91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Yay :) </c:v>
                </c:pt>
                <c:pt idx="1">
                  <c:v>Nay :(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E-C04F-8D1A-8B2F422B71D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257409650716735"/>
          <c:y val="0.36222425764714916"/>
          <c:w val="0.2069130829800121"/>
          <c:h val="0.3255916912498814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54E23-60A8-7641-A5E8-0AD9917484A5}" type="doc">
      <dgm:prSet loTypeId="urn:microsoft.com/office/officeart/2008/layout/VerticalCurvedList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B936120-1B55-3A4D-832D-5BEE541F4097}">
      <dgm:prSet custT="1"/>
      <dgm:spPr/>
      <dgm:t>
        <a:bodyPr/>
        <a:lstStyle/>
        <a:p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Using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video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to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see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pairing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partner‘s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facial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expressions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or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gestures</a:t>
          </a:r>
          <a:endParaRPr lang="de-DE" sz="2300" dirty="0">
            <a:solidFill>
              <a:schemeClr val="accent1">
                <a:lumMod val="50000"/>
              </a:schemeClr>
            </a:solidFill>
          </a:endParaRPr>
        </a:p>
      </dgm:t>
    </dgm:pt>
    <dgm:pt modelId="{8D25F34F-4B51-2448-8E94-F505BFCA2A46}" type="parTrans" cxnId="{54D3503E-68C7-6A4C-B1C7-714922A98716}">
      <dgm:prSet/>
      <dgm:spPr/>
      <dgm:t>
        <a:bodyPr/>
        <a:lstStyle/>
        <a:p>
          <a:endParaRPr lang="en-US"/>
        </a:p>
      </dgm:t>
    </dgm:pt>
    <dgm:pt modelId="{EC206EBA-4A2F-8F47-8237-B10C067492DE}" type="sibTrans" cxnId="{54D3503E-68C7-6A4C-B1C7-714922A98716}">
      <dgm:prSet/>
      <dgm:spPr/>
      <dgm:t>
        <a:bodyPr/>
        <a:lstStyle/>
        <a:p>
          <a:endParaRPr lang="en-US"/>
        </a:p>
      </dgm:t>
    </dgm:pt>
    <dgm:pt modelId="{8DFB94A1-F087-7B46-BF15-50B8C725C4DE}">
      <dgm:prSet/>
      <dgm:spPr/>
      <dgm:t>
        <a:bodyPr/>
        <a:lstStyle/>
        <a:p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Planning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and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executing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for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Goal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decided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before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starting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to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code</a:t>
          </a:r>
          <a:endParaRPr lang="de-DE" dirty="0">
            <a:solidFill>
              <a:schemeClr val="accent1">
                <a:lumMod val="50000"/>
              </a:schemeClr>
            </a:solidFill>
          </a:endParaRPr>
        </a:p>
      </dgm:t>
    </dgm:pt>
    <dgm:pt modelId="{2DE72BE3-69F2-0B4A-A5F0-F863F959B15C}" type="parTrans" cxnId="{1914D516-B167-A840-B593-BEC8CA913A40}">
      <dgm:prSet/>
      <dgm:spPr/>
      <dgm:t>
        <a:bodyPr/>
        <a:lstStyle/>
        <a:p>
          <a:endParaRPr lang="en-US"/>
        </a:p>
      </dgm:t>
    </dgm:pt>
    <dgm:pt modelId="{F1A32115-B408-F34A-A1B9-010DF0FDD896}" type="sibTrans" cxnId="{1914D516-B167-A840-B593-BEC8CA913A40}">
      <dgm:prSet/>
      <dgm:spPr/>
      <dgm:t>
        <a:bodyPr/>
        <a:lstStyle/>
        <a:p>
          <a:endParaRPr lang="en-US"/>
        </a:p>
      </dgm:t>
    </dgm:pt>
    <dgm:pt modelId="{77B58EBE-78CE-BC48-8FDF-9579B265D7F1}">
      <dgm:prSet/>
      <dgm:spPr/>
      <dgm:t>
        <a:bodyPr/>
        <a:lstStyle/>
        <a:p>
          <a:r>
            <a:rPr lang="de-DE" dirty="0">
              <a:solidFill>
                <a:schemeClr val="accent1">
                  <a:lumMod val="50000"/>
                </a:schemeClr>
              </a:solidFill>
            </a:rPr>
            <a:t>Writing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codes</a:t>
          </a:r>
          <a:endParaRPr lang="de-DE" dirty="0">
            <a:solidFill>
              <a:schemeClr val="accent1">
                <a:lumMod val="50000"/>
              </a:schemeClr>
            </a:solidFill>
          </a:endParaRPr>
        </a:p>
      </dgm:t>
    </dgm:pt>
    <dgm:pt modelId="{C278E7F7-3BA4-8147-BB3B-00279D7F6C54}" type="parTrans" cxnId="{518DC9C0-F163-824A-9E8A-6DAFFA66863E}">
      <dgm:prSet/>
      <dgm:spPr/>
      <dgm:t>
        <a:bodyPr/>
        <a:lstStyle/>
        <a:p>
          <a:endParaRPr lang="en-US"/>
        </a:p>
      </dgm:t>
    </dgm:pt>
    <dgm:pt modelId="{E27FABA6-DA2B-7C46-A17C-CC626DEC7D7C}" type="sibTrans" cxnId="{518DC9C0-F163-824A-9E8A-6DAFFA66863E}">
      <dgm:prSet/>
      <dgm:spPr/>
      <dgm:t>
        <a:bodyPr/>
        <a:lstStyle/>
        <a:p>
          <a:endParaRPr lang="en-US"/>
        </a:p>
      </dgm:t>
    </dgm:pt>
    <dgm:pt modelId="{3A1F8ACB-E284-9744-8ACE-451DF354FB3D}">
      <dgm:prSet/>
      <dgm:spPr/>
      <dgm:t>
        <a:bodyPr/>
        <a:lstStyle/>
        <a:p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Testing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back and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forth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on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development</a:t>
          </a:r>
          <a:endParaRPr lang="de-DE" dirty="0">
            <a:solidFill>
              <a:schemeClr val="accent1">
                <a:lumMod val="50000"/>
              </a:schemeClr>
            </a:solidFill>
          </a:endParaRPr>
        </a:p>
      </dgm:t>
    </dgm:pt>
    <dgm:pt modelId="{05B7DE95-0A96-7240-91E1-C187771D266D}" type="parTrans" cxnId="{2AA0BCF7-6925-1540-93AE-CA0DC91D8A62}">
      <dgm:prSet/>
      <dgm:spPr/>
      <dgm:t>
        <a:bodyPr/>
        <a:lstStyle/>
        <a:p>
          <a:endParaRPr lang="en-US"/>
        </a:p>
      </dgm:t>
    </dgm:pt>
    <dgm:pt modelId="{CFC0F62E-0CAE-D749-B2E9-F57FD78E5C2D}" type="sibTrans" cxnId="{2AA0BCF7-6925-1540-93AE-CA0DC91D8A62}">
      <dgm:prSet/>
      <dgm:spPr/>
      <dgm:t>
        <a:bodyPr/>
        <a:lstStyle/>
        <a:p>
          <a:endParaRPr lang="en-US"/>
        </a:p>
      </dgm:t>
    </dgm:pt>
    <dgm:pt modelId="{660E849E-D955-9744-A117-694EB9842B89}">
      <dgm:prSet/>
      <dgm:spPr/>
      <dgm:t>
        <a:bodyPr/>
        <a:lstStyle/>
        <a:p>
          <a:r>
            <a:rPr lang="de-DE" dirty="0">
              <a:solidFill>
                <a:schemeClr val="accent1">
                  <a:lumMod val="50000"/>
                </a:schemeClr>
              </a:solidFill>
            </a:rPr>
            <a:t>Pairing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partners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agree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upon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dirty="0" err="1">
              <a:solidFill>
                <a:schemeClr val="accent1">
                  <a:lumMod val="50000"/>
                </a:schemeClr>
              </a:solidFill>
            </a:rPr>
            <a:t>solution</a:t>
          </a:r>
          <a:endParaRPr lang="de-DE" dirty="0">
            <a:solidFill>
              <a:schemeClr val="accent1">
                <a:lumMod val="50000"/>
              </a:schemeClr>
            </a:solidFill>
          </a:endParaRPr>
        </a:p>
      </dgm:t>
    </dgm:pt>
    <dgm:pt modelId="{72145FB9-672E-0449-B83E-90251D558307}" type="parTrans" cxnId="{5AD8A9CA-812C-1B4B-8261-8F81CA86E739}">
      <dgm:prSet/>
      <dgm:spPr/>
      <dgm:t>
        <a:bodyPr/>
        <a:lstStyle/>
        <a:p>
          <a:endParaRPr lang="en-US"/>
        </a:p>
      </dgm:t>
    </dgm:pt>
    <dgm:pt modelId="{E2E3395E-C7DB-6247-BAF5-DB852145274C}" type="sibTrans" cxnId="{5AD8A9CA-812C-1B4B-8261-8F81CA86E739}">
      <dgm:prSet/>
      <dgm:spPr/>
      <dgm:t>
        <a:bodyPr/>
        <a:lstStyle/>
        <a:p>
          <a:endParaRPr lang="en-US"/>
        </a:p>
      </dgm:t>
    </dgm:pt>
    <dgm:pt modelId="{5C0778BA-E634-FC40-A325-944E195CF8B7}">
      <dgm:prSet custT="1"/>
      <dgm:spPr/>
      <dgm:t>
        <a:bodyPr/>
        <a:lstStyle/>
        <a:p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Screen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sharing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and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controlling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code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via Video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Conferencing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tools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( e.g. Microsoft Teams, Cisco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Webex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dirty="0" err="1">
              <a:solidFill>
                <a:schemeClr val="accent1">
                  <a:lumMod val="50000"/>
                </a:schemeClr>
              </a:solidFill>
            </a:rPr>
            <a:t>etc</a:t>
          </a:r>
          <a:r>
            <a:rPr lang="de-DE" sz="2300" dirty="0">
              <a:solidFill>
                <a:schemeClr val="accent1">
                  <a:lumMod val="50000"/>
                </a:schemeClr>
              </a:solidFill>
            </a:rPr>
            <a:t> )</a:t>
          </a:r>
        </a:p>
      </dgm:t>
    </dgm:pt>
    <dgm:pt modelId="{911840EF-217F-3048-8690-1C870B9E7452}" type="sibTrans" cxnId="{2728CD9E-8AAF-5F4D-9C5E-2E7F167D96DB}">
      <dgm:prSet/>
      <dgm:spPr/>
      <dgm:t>
        <a:bodyPr/>
        <a:lstStyle/>
        <a:p>
          <a:endParaRPr lang="en-US"/>
        </a:p>
      </dgm:t>
    </dgm:pt>
    <dgm:pt modelId="{48863D2A-1347-684F-82D1-61F2731D20BC}" type="parTrans" cxnId="{2728CD9E-8AAF-5F4D-9C5E-2E7F167D96DB}">
      <dgm:prSet/>
      <dgm:spPr/>
      <dgm:t>
        <a:bodyPr/>
        <a:lstStyle/>
        <a:p>
          <a:endParaRPr lang="en-US"/>
        </a:p>
      </dgm:t>
    </dgm:pt>
    <dgm:pt modelId="{CBD8FA61-16E6-904F-A710-BCF41298DAE6}" type="pres">
      <dgm:prSet presAssocID="{D4654E23-60A8-7641-A5E8-0AD9917484A5}" presName="Name0" presStyleCnt="0">
        <dgm:presLayoutVars>
          <dgm:chMax val="7"/>
          <dgm:chPref val="7"/>
          <dgm:dir/>
        </dgm:presLayoutVars>
      </dgm:prSet>
      <dgm:spPr/>
    </dgm:pt>
    <dgm:pt modelId="{4C8F4F82-F924-EA4D-BA23-7B86C4211299}" type="pres">
      <dgm:prSet presAssocID="{D4654E23-60A8-7641-A5E8-0AD9917484A5}" presName="Name1" presStyleCnt="0"/>
      <dgm:spPr/>
    </dgm:pt>
    <dgm:pt modelId="{ECE93800-0187-834B-A75E-F52ACDF5348F}" type="pres">
      <dgm:prSet presAssocID="{D4654E23-60A8-7641-A5E8-0AD9917484A5}" presName="cycle" presStyleCnt="0"/>
      <dgm:spPr/>
    </dgm:pt>
    <dgm:pt modelId="{0F4E22B9-17DB-614C-9535-829052E9F7F9}" type="pres">
      <dgm:prSet presAssocID="{D4654E23-60A8-7641-A5E8-0AD9917484A5}" presName="srcNode" presStyleLbl="node1" presStyleIdx="0" presStyleCnt="6"/>
      <dgm:spPr/>
    </dgm:pt>
    <dgm:pt modelId="{F4CC2288-085D-F24F-BC8F-34E5FBBB3FE8}" type="pres">
      <dgm:prSet presAssocID="{D4654E23-60A8-7641-A5E8-0AD9917484A5}" presName="conn" presStyleLbl="parChTrans1D2" presStyleIdx="0" presStyleCnt="1"/>
      <dgm:spPr/>
    </dgm:pt>
    <dgm:pt modelId="{C66FDB9A-C3A9-9B49-A7CF-11AD468685E8}" type="pres">
      <dgm:prSet presAssocID="{D4654E23-60A8-7641-A5E8-0AD9917484A5}" presName="extraNode" presStyleLbl="node1" presStyleIdx="0" presStyleCnt="6"/>
      <dgm:spPr/>
    </dgm:pt>
    <dgm:pt modelId="{97283261-E381-3747-8682-4AFC4448BA46}" type="pres">
      <dgm:prSet presAssocID="{D4654E23-60A8-7641-A5E8-0AD9917484A5}" presName="dstNode" presStyleLbl="node1" presStyleIdx="0" presStyleCnt="6"/>
      <dgm:spPr/>
    </dgm:pt>
    <dgm:pt modelId="{AE572542-D00B-764B-B23B-C9D4C18C3615}" type="pres">
      <dgm:prSet presAssocID="{5C0778BA-E634-FC40-A325-944E195CF8B7}" presName="text_1" presStyleLbl="node1" presStyleIdx="0" presStyleCnt="6">
        <dgm:presLayoutVars>
          <dgm:bulletEnabled val="1"/>
        </dgm:presLayoutVars>
      </dgm:prSet>
      <dgm:spPr/>
    </dgm:pt>
    <dgm:pt modelId="{8492FF88-6E3D-C443-B825-809A3D45A7B5}" type="pres">
      <dgm:prSet presAssocID="{5C0778BA-E634-FC40-A325-944E195CF8B7}" presName="accent_1" presStyleCnt="0"/>
      <dgm:spPr/>
    </dgm:pt>
    <dgm:pt modelId="{8A20CB63-4A1B-3D4F-817E-9BCEC59D4E51}" type="pres">
      <dgm:prSet presAssocID="{5C0778BA-E634-FC40-A325-944E195CF8B7}" presName="accentRepeatNode" presStyleLbl="solidFgAcc1" presStyleIdx="0" presStyleCnt="6"/>
      <dgm:spPr/>
    </dgm:pt>
    <dgm:pt modelId="{0DFCBDE9-0009-2A47-944C-5C82E01D76A9}" type="pres">
      <dgm:prSet presAssocID="{5B936120-1B55-3A4D-832D-5BEE541F4097}" presName="text_2" presStyleLbl="node1" presStyleIdx="1" presStyleCnt="6">
        <dgm:presLayoutVars>
          <dgm:bulletEnabled val="1"/>
        </dgm:presLayoutVars>
      </dgm:prSet>
      <dgm:spPr/>
    </dgm:pt>
    <dgm:pt modelId="{A0081E9D-6F78-2841-959B-5716621903F6}" type="pres">
      <dgm:prSet presAssocID="{5B936120-1B55-3A4D-832D-5BEE541F4097}" presName="accent_2" presStyleCnt="0"/>
      <dgm:spPr/>
    </dgm:pt>
    <dgm:pt modelId="{6BE59403-27F4-A54A-AAD9-CDD07DAA4D50}" type="pres">
      <dgm:prSet presAssocID="{5B936120-1B55-3A4D-832D-5BEE541F4097}" presName="accentRepeatNode" presStyleLbl="solidFgAcc1" presStyleIdx="1" presStyleCnt="6"/>
      <dgm:spPr/>
    </dgm:pt>
    <dgm:pt modelId="{99DFBE2E-95EC-7549-9084-72263131D3D0}" type="pres">
      <dgm:prSet presAssocID="{8DFB94A1-F087-7B46-BF15-50B8C725C4DE}" presName="text_3" presStyleLbl="node1" presStyleIdx="2" presStyleCnt="6">
        <dgm:presLayoutVars>
          <dgm:bulletEnabled val="1"/>
        </dgm:presLayoutVars>
      </dgm:prSet>
      <dgm:spPr/>
    </dgm:pt>
    <dgm:pt modelId="{27CB244E-359B-1047-B06C-0F29E17ED104}" type="pres">
      <dgm:prSet presAssocID="{8DFB94A1-F087-7B46-BF15-50B8C725C4DE}" presName="accent_3" presStyleCnt="0"/>
      <dgm:spPr/>
    </dgm:pt>
    <dgm:pt modelId="{748032D1-552A-E944-B6BA-1E83067F6DC5}" type="pres">
      <dgm:prSet presAssocID="{8DFB94A1-F087-7B46-BF15-50B8C725C4DE}" presName="accentRepeatNode" presStyleLbl="solidFgAcc1" presStyleIdx="2" presStyleCnt="6"/>
      <dgm:spPr/>
    </dgm:pt>
    <dgm:pt modelId="{F52DD987-A2F1-FC43-B552-BE6FB5CF8375}" type="pres">
      <dgm:prSet presAssocID="{77B58EBE-78CE-BC48-8FDF-9579B265D7F1}" presName="text_4" presStyleLbl="node1" presStyleIdx="3" presStyleCnt="6">
        <dgm:presLayoutVars>
          <dgm:bulletEnabled val="1"/>
        </dgm:presLayoutVars>
      </dgm:prSet>
      <dgm:spPr/>
    </dgm:pt>
    <dgm:pt modelId="{B9BFECDD-8921-234A-BC8E-76CF487D414F}" type="pres">
      <dgm:prSet presAssocID="{77B58EBE-78CE-BC48-8FDF-9579B265D7F1}" presName="accent_4" presStyleCnt="0"/>
      <dgm:spPr/>
    </dgm:pt>
    <dgm:pt modelId="{295AF8E8-1E81-8747-A31C-A25F15CD527D}" type="pres">
      <dgm:prSet presAssocID="{77B58EBE-78CE-BC48-8FDF-9579B265D7F1}" presName="accentRepeatNode" presStyleLbl="solidFgAcc1" presStyleIdx="3" presStyleCnt="6"/>
      <dgm:spPr/>
    </dgm:pt>
    <dgm:pt modelId="{15593751-F105-8647-8F5A-7BFDE3415985}" type="pres">
      <dgm:prSet presAssocID="{3A1F8ACB-E284-9744-8ACE-451DF354FB3D}" presName="text_5" presStyleLbl="node1" presStyleIdx="4" presStyleCnt="6">
        <dgm:presLayoutVars>
          <dgm:bulletEnabled val="1"/>
        </dgm:presLayoutVars>
      </dgm:prSet>
      <dgm:spPr/>
    </dgm:pt>
    <dgm:pt modelId="{5A83AFA3-A672-3948-A099-66604390E02C}" type="pres">
      <dgm:prSet presAssocID="{3A1F8ACB-E284-9744-8ACE-451DF354FB3D}" presName="accent_5" presStyleCnt="0"/>
      <dgm:spPr/>
    </dgm:pt>
    <dgm:pt modelId="{B34EAA60-2149-C041-8249-0B10DDE89F3D}" type="pres">
      <dgm:prSet presAssocID="{3A1F8ACB-E284-9744-8ACE-451DF354FB3D}" presName="accentRepeatNode" presStyleLbl="solidFgAcc1" presStyleIdx="4" presStyleCnt="6"/>
      <dgm:spPr/>
    </dgm:pt>
    <dgm:pt modelId="{923D6F01-C1FB-F246-BD2A-8BDC25BED667}" type="pres">
      <dgm:prSet presAssocID="{660E849E-D955-9744-A117-694EB9842B89}" presName="text_6" presStyleLbl="node1" presStyleIdx="5" presStyleCnt="6">
        <dgm:presLayoutVars>
          <dgm:bulletEnabled val="1"/>
        </dgm:presLayoutVars>
      </dgm:prSet>
      <dgm:spPr/>
    </dgm:pt>
    <dgm:pt modelId="{422FA42B-3AC0-1A47-950F-FB95B02B40AE}" type="pres">
      <dgm:prSet presAssocID="{660E849E-D955-9744-A117-694EB9842B89}" presName="accent_6" presStyleCnt="0"/>
      <dgm:spPr/>
    </dgm:pt>
    <dgm:pt modelId="{FCA97F9A-70E7-DA44-ABD8-18CB51DB0DA8}" type="pres">
      <dgm:prSet presAssocID="{660E849E-D955-9744-A117-694EB9842B89}" presName="accentRepeatNode" presStyleLbl="solidFgAcc1" presStyleIdx="5" presStyleCnt="6"/>
      <dgm:spPr/>
    </dgm:pt>
  </dgm:ptLst>
  <dgm:cxnLst>
    <dgm:cxn modelId="{B78F1B03-73F0-0F4A-B6B6-78024B0BFBE5}" type="presOf" srcId="{5C0778BA-E634-FC40-A325-944E195CF8B7}" destId="{AE572542-D00B-764B-B23B-C9D4C18C3615}" srcOrd="0" destOrd="0" presId="urn:microsoft.com/office/officeart/2008/layout/VerticalCurvedList"/>
    <dgm:cxn modelId="{64E37B07-D1DB-3842-AE08-9480BC8DF8DF}" type="presOf" srcId="{3A1F8ACB-E284-9744-8ACE-451DF354FB3D}" destId="{15593751-F105-8647-8F5A-7BFDE3415985}" srcOrd="0" destOrd="0" presId="urn:microsoft.com/office/officeart/2008/layout/VerticalCurvedList"/>
    <dgm:cxn modelId="{1914D516-B167-A840-B593-BEC8CA913A40}" srcId="{D4654E23-60A8-7641-A5E8-0AD9917484A5}" destId="{8DFB94A1-F087-7B46-BF15-50B8C725C4DE}" srcOrd="2" destOrd="0" parTransId="{2DE72BE3-69F2-0B4A-A5F0-F863F959B15C}" sibTransId="{F1A32115-B408-F34A-A1B9-010DF0FDD896}"/>
    <dgm:cxn modelId="{D719E51B-7543-354F-818C-8F4CB0474255}" type="presOf" srcId="{8DFB94A1-F087-7B46-BF15-50B8C725C4DE}" destId="{99DFBE2E-95EC-7549-9084-72263131D3D0}" srcOrd="0" destOrd="0" presId="urn:microsoft.com/office/officeart/2008/layout/VerticalCurvedList"/>
    <dgm:cxn modelId="{54D3503E-68C7-6A4C-B1C7-714922A98716}" srcId="{D4654E23-60A8-7641-A5E8-0AD9917484A5}" destId="{5B936120-1B55-3A4D-832D-5BEE541F4097}" srcOrd="1" destOrd="0" parTransId="{8D25F34F-4B51-2448-8E94-F505BFCA2A46}" sibTransId="{EC206EBA-4A2F-8F47-8237-B10C067492DE}"/>
    <dgm:cxn modelId="{F9667D4A-8C46-5C40-94A3-B653E2851B54}" type="presOf" srcId="{5B936120-1B55-3A4D-832D-5BEE541F4097}" destId="{0DFCBDE9-0009-2A47-944C-5C82E01D76A9}" srcOrd="0" destOrd="0" presId="urn:microsoft.com/office/officeart/2008/layout/VerticalCurvedList"/>
    <dgm:cxn modelId="{2F834A54-30B9-3F4C-B14B-DB5D84DD68AF}" type="presOf" srcId="{D4654E23-60A8-7641-A5E8-0AD9917484A5}" destId="{CBD8FA61-16E6-904F-A710-BCF41298DAE6}" srcOrd="0" destOrd="0" presId="urn:microsoft.com/office/officeart/2008/layout/VerticalCurvedList"/>
    <dgm:cxn modelId="{CF23C49E-7DA9-A244-A7E7-B3043FE2494F}" type="presOf" srcId="{660E849E-D955-9744-A117-694EB9842B89}" destId="{923D6F01-C1FB-F246-BD2A-8BDC25BED667}" srcOrd="0" destOrd="0" presId="urn:microsoft.com/office/officeart/2008/layout/VerticalCurvedList"/>
    <dgm:cxn modelId="{2728CD9E-8AAF-5F4D-9C5E-2E7F167D96DB}" srcId="{D4654E23-60A8-7641-A5E8-0AD9917484A5}" destId="{5C0778BA-E634-FC40-A325-944E195CF8B7}" srcOrd="0" destOrd="0" parTransId="{48863D2A-1347-684F-82D1-61F2731D20BC}" sibTransId="{911840EF-217F-3048-8690-1C870B9E7452}"/>
    <dgm:cxn modelId="{518DC9C0-F163-824A-9E8A-6DAFFA66863E}" srcId="{D4654E23-60A8-7641-A5E8-0AD9917484A5}" destId="{77B58EBE-78CE-BC48-8FDF-9579B265D7F1}" srcOrd="3" destOrd="0" parTransId="{C278E7F7-3BA4-8147-BB3B-00279D7F6C54}" sibTransId="{E27FABA6-DA2B-7C46-A17C-CC626DEC7D7C}"/>
    <dgm:cxn modelId="{854C4CC4-84FB-2748-96C9-30A88C75917D}" type="presOf" srcId="{911840EF-217F-3048-8690-1C870B9E7452}" destId="{F4CC2288-085D-F24F-BC8F-34E5FBBB3FE8}" srcOrd="0" destOrd="0" presId="urn:microsoft.com/office/officeart/2008/layout/VerticalCurvedList"/>
    <dgm:cxn modelId="{EE3523C6-D101-324A-9DA5-BC63E091354D}" type="presOf" srcId="{77B58EBE-78CE-BC48-8FDF-9579B265D7F1}" destId="{F52DD987-A2F1-FC43-B552-BE6FB5CF8375}" srcOrd="0" destOrd="0" presId="urn:microsoft.com/office/officeart/2008/layout/VerticalCurvedList"/>
    <dgm:cxn modelId="{5AD8A9CA-812C-1B4B-8261-8F81CA86E739}" srcId="{D4654E23-60A8-7641-A5E8-0AD9917484A5}" destId="{660E849E-D955-9744-A117-694EB9842B89}" srcOrd="5" destOrd="0" parTransId="{72145FB9-672E-0449-B83E-90251D558307}" sibTransId="{E2E3395E-C7DB-6247-BAF5-DB852145274C}"/>
    <dgm:cxn modelId="{2AA0BCF7-6925-1540-93AE-CA0DC91D8A62}" srcId="{D4654E23-60A8-7641-A5E8-0AD9917484A5}" destId="{3A1F8ACB-E284-9744-8ACE-451DF354FB3D}" srcOrd="4" destOrd="0" parTransId="{05B7DE95-0A96-7240-91E1-C187771D266D}" sibTransId="{CFC0F62E-0CAE-D749-B2E9-F57FD78E5C2D}"/>
    <dgm:cxn modelId="{934C01DE-1833-094F-A29F-64A19BB6945B}" type="presParOf" srcId="{CBD8FA61-16E6-904F-A710-BCF41298DAE6}" destId="{4C8F4F82-F924-EA4D-BA23-7B86C4211299}" srcOrd="0" destOrd="0" presId="urn:microsoft.com/office/officeart/2008/layout/VerticalCurvedList"/>
    <dgm:cxn modelId="{78412840-AB4B-E342-A1F3-E2FF8895E560}" type="presParOf" srcId="{4C8F4F82-F924-EA4D-BA23-7B86C4211299}" destId="{ECE93800-0187-834B-A75E-F52ACDF5348F}" srcOrd="0" destOrd="0" presId="urn:microsoft.com/office/officeart/2008/layout/VerticalCurvedList"/>
    <dgm:cxn modelId="{0D872D34-E2DD-3B41-8E3F-46937189F4C7}" type="presParOf" srcId="{ECE93800-0187-834B-A75E-F52ACDF5348F}" destId="{0F4E22B9-17DB-614C-9535-829052E9F7F9}" srcOrd="0" destOrd="0" presId="urn:microsoft.com/office/officeart/2008/layout/VerticalCurvedList"/>
    <dgm:cxn modelId="{56492283-75EC-894B-A5C2-51A3654EA4B8}" type="presParOf" srcId="{ECE93800-0187-834B-A75E-F52ACDF5348F}" destId="{F4CC2288-085D-F24F-BC8F-34E5FBBB3FE8}" srcOrd="1" destOrd="0" presId="urn:microsoft.com/office/officeart/2008/layout/VerticalCurvedList"/>
    <dgm:cxn modelId="{74E1AC36-1440-4241-A8BA-7A6A384B3A37}" type="presParOf" srcId="{ECE93800-0187-834B-A75E-F52ACDF5348F}" destId="{C66FDB9A-C3A9-9B49-A7CF-11AD468685E8}" srcOrd="2" destOrd="0" presId="urn:microsoft.com/office/officeart/2008/layout/VerticalCurvedList"/>
    <dgm:cxn modelId="{34585565-AEE9-0D4E-BF39-BBB1700C3B5B}" type="presParOf" srcId="{ECE93800-0187-834B-A75E-F52ACDF5348F}" destId="{97283261-E381-3747-8682-4AFC4448BA46}" srcOrd="3" destOrd="0" presId="urn:microsoft.com/office/officeart/2008/layout/VerticalCurvedList"/>
    <dgm:cxn modelId="{1E73C007-6E73-BD46-ABCF-A5DA1647ADCE}" type="presParOf" srcId="{4C8F4F82-F924-EA4D-BA23-7B86C4211299}" destId="{AE572542-D00B-764B-B23B-C9D4C18C3615}" srcOrd="1" destOrd="0" presId="urn:microsoft.com/office/officeart/2008/layout/VerticalCurvedList"/>
    <dgm:cxn modelId="{7FD2A289-8AC7-374F-BDDD-5CF7C08C8D45}" type="presParOf" srcId="{4C8F4F82-F924-EA4D-BA23-7B86C4211299}" destId="{8492FF88-6E3D-C443-B825-809A3D45A7B5}" srcOrd="2" destOrd="0" presId="urn:microsoft.com/office/officeart/2008/layout/VerticalCurvedList"/>
    <dgm:cxn modelId="{29F7786C-1FFC-384E-96B1-1A803ABEF28C}" type="presParOf" srcId="{8492FF88-6E3D-C443-B825-809A3D45A7B5}" destId="{8A20CB63-4A1B-3D4F-817E-9BCEC59D4E51}" srcOrd="0" destOrd="0" presId="urn:microsoft.com/office/officeart/2008/layout/VerticalCurvedList"/>
    <dgm:cxn modelId="{ECCF3134-F891-1946-B600-B63E030453FE}" type="presParOf" srcId="{4C8F4F82-F924-EA4D-BA23-7B86C4211299}" destId="{0DFCBDE9-0009-2A47-944C-5C82E01D76A9}" srcOrd="3" destOrd="0" presId="urn:microsoft.com/office/officeart/2008/layout/VerticalCurvedList"/>
    <dgm:cxn modelId="{72D1B723-F06D-9E49-B864-A85F6EA47334}" type="presParOf" srcId="{4C8F4F82-F924-EA4D-BA23-7B86C4211299}" destId="{A0081E9D-6F78-2841-959B-5716621903F6}" srcOrd="4" destOrd="0" presId="urn:microsoft.com/office/officeart/2008/layout/VerticalCurvedList"/>
    <dgm:cxn modelId="{A39D353F-E58E-E549-A2AF-B880C9356E75}" type="presParOf" srcId="{A0081E9D-6F78-2841-959B-5716621903F6}" destId="{6BE59403-27F4-A54A-AAD9-CDD07DAA4D50}" srcOrd="0" destOrd="0" presId="urn:microsoft.com/office/officeart/2008/layout/VerticalCurvedList"/>
    <dgm:cxn modelId="{E7CEE533-A387-D644-9E50-90FE7F72FBDC}" type="presParOf" srcId="{4C8F4F82-F924-EA4D-BA23-7B86C4211299}" destId="{99DFBE2E-95EC-7549-9084-72263131D3D0}" srcOrd="5" destOrd="0" presId="urn:microsoft.com/office/officeart/2008/layout/VerticalCurvedList"/>
    <dgm:cxn modelId="{2D6172B8-2758-BE42-B38D-256F8131D8F5}" type="presParOf" srcId="{4C8F4F82-F924-EA4D-BA23-7B86C4211299}" destId="{27CB244E-359B-1047-B06C-0F29E17ED104}" srcOrd="6" destOrd="0" presId="urn:microsoft.com/office/officeart/2008/layout/VerticalCurvedList"/>
    <dgm:cxn modelId="{1062FF67-CE1F-1342-AB22-276FE0397D11}" type="presParOf" srcId="{27CB244E-359B-1047-B06C-0F29E17ED104}" destId="{748032D1-552A-E944-B6BA-1E83067F6DC5}" srcOrd="0" destOrd="0" presId="urn:microsoft.com/office/officeart/2008/layout/VerticalCurvedList"/>
    <dgm:cxn modelId="{E158529B-0054-C54F-83D9-D0A5D7F0627B}" type="presParOf" srcId="{4C8F4F82-F924-EA4D-BA23-7B86C4211299}" destId="{F52DD987-A2F1-FC43-B552-BE6FB5CF8375}" srcOrd="7" destOrd="0" presId="urn:microsoft.com/office/officeart/2008/layout/VerticalCurvedList"/>
    <dgm:cxn modelId="{66223196-E5E4-EE43-AB47-5B451C40D713}" type="presParOf" srcId="{4C8F4F82-F924-EA4D-BA23-7B86C4211299}" destId="{B9BFECDD-8921-234A-BC8E-76CF487D414F}" srcOrd="8" destOrd="0" presId="urn:microsoft.com/office/officeart/2008/layout/VerticalCurvedList"/>
    <dgm:cxn modelId="{D76E8192-935F-A647-B73A-7EBE9281CBA5}" type="presParOf" srcId="{B9BFECDD-8921-234A-BC8E-76CF487D414F}" destId="{295AF8E8-1E81-8747-A31C-A25F15CD527D}" srcOrd="0" destOrd="0" presId="urn:microsoft.com/office/officeart/2008/layout/VerticalCurvedList"/>
    <dgm:cxn modelId="{1B983593-AFD4-BD44-864F-86B5762788A1}" type="presParOf" srcId="{4C8F4F82-F924-EA4D-BA23-7B86C4211299}" destId="{15593751-F105-8647-8F5A-7BFDE3415985}" srcOrd="9" destOrd="0" presId="urn:microsoft.com/office/officeart/2008/layout/VerticalCurvedList"/>
    <dgm:cxn modelId="{4D9C6FC6-19D4-C143-8264-3A3E51A7E5FC}" type="presParOf" srcId="{4C8F4F82-F924-EA4D-BA23-7B86C4211299}" destId="{5A83AFA3-A672-3948-A099-66604390E02C}" srcOrd="10" destOrd="0" presId="urn:microsoft.com/office/officeart/2008/layout/VerticalCurvedList"/>
    <dgm:cxn modelId="{0D440307-ABBB-EA49-B7A5-511B69E99587}" type="presParOf" srcId="{5A83AFA3-A672-3948-A099-66604390E02C}" destId="{B34EAA60-2149-C041-8249-0B10DDE89F3D}" srcOrd="0" destOrd="0" presId="urn:microsoft.com/office/officeart/2008/layout/VerticalCurvedList"/>
    <dgm:cxn modelId="{4251932D-6C1C-7143-80DC-8D13C74A38EC}" type="presParOf" srcId="{4C8F4F82-F924-EA4D-BA23-7B86C4211299}" destId="{923D6F01-C1FB-F246-BD2A-8BDC25BED667}" srcOrd="11" destOrd="0" presId="urn:microsoft.com/office/officeart/2008/layout/VerticalCurvedList"/>
    <dgm:cxn modelId="{23E29A48-493C-4A4F-A86F-F7704D95160D}" type="presParOf" srcId="{4C8F4F82-F924-EA4D-BA23-7B86C4211299}" destId="{422FA42B-3AC0-1A47-950F-FB95B02B40AE}" srcOrd="12" destOrd="0" presId="urn:microsoft.com/office/officeart/2008/layout/VerticalCurvedList"/>
    <dgm:cxn modelId="{42013B47-B0AD-AF4E-A4CD-F6BEE0B9449C}" type="presParOf" srcId="{422FA42B-3AC0-1A47-950F-FB95B02B40AE}" destId="{FCA97F9A-70E7-DA44-ABD8-18CB51DB0D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C2288-085D-F24F-BC8F-34E5FBBB3FE8}">
      <dsp:nvSpPr>
        <dsp:cNvPr id="0" name=""/>
        <dsp:cNvSpPr/>
      </dsp:nvSpPr>
      <dsp:spPr>
        <a:xfrm>
          <a:off x="-6135774" y="-938747"/>
          <a:ext cx="7303934" cy="7303934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72542-D00B-764B-B23B-C9D4C18C3615}">
      <dsp:nvSpPr>
        <dsp:cNvPr id="0" name=""/>
        <dsp:cNvSpPr/>
      </dsp:nvSpPr>
      <dsp:spPr>
        <a:xfrm>
          <a:off x="435008" y="285756"/>
          <a:ext cx="9394285" cy="5712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46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Screen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sharing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and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controlling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code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via Video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Conferencing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tools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( e.g. Microsoft Teams, Cisco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Webex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etc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)</a:t>
          </a:r>
        </a:p>
      </dsp:txBody>
      <dsp:txXfrm>
        <a:off x="435008" y="285756"/>
        <a:ext cx="9394285" cy="571295"/>
      </dsp:txXfrm>
    </dsp:sp>
    <dsp:sp modelId="{8A20CB63-4A1B-3D4F-817E-9BCEC59D4E51}">
      <dsp:nvSpPr>
        <dsp:cNvPr id="0" name=""/>
        <dsp:cNvSpPr/>
      </dsp:nvSpPr>
      <dsp:spPr>
        <a:xfrm>
          <a:off x="77948" y="214344"/>
          <a:ext cx="714119" cy="714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DFCBDE9-0009-2A47-944C-5C82E01D76A9}">
      <dsp:nvSpPr>
        <dsp:cNvPr id="0" name=""/>
        <dsp:cNvSpPr/>
      </dsp:nvSpPr>
      <dsp:spPr>
        <a:xfrm>
          <a:off x="904937" y="1142590"/>
          <a:ext cx="8924356" cy="571295"/>
        </a:xfrm>
        <a:prstGeom prst="rect">
          <a:avLst/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46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Using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video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to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see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pairing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partner‘s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facial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expressions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or</a:t>
          </a:r>
          <a:r>
            <a:rPr lang="de-DE" sz="23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300" kern="1200" dirty="0" err="1">
              <a:solidFill>
                <a:schemeClr val="accent1">
                  <a:lumMod val="50000"/>
                </a:schemeClr>
              </a:solidFill>
            </a:rPr>
            <a:t>gestures</a:t>
          </a:r>
          <a:endParaRPr lang="de-DE" sz="23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04937" y="1142590"/>
        <a:ext cx="8924356" cy="571295"/>
      </dsp:txXfrm>
    </dsp:sp>
    <dsp:sp modelId="{6BE59403-27F4-A54A-AAD9-CDD07DAA4D50}">
      <dsp:nvSpPr>
        <dsp:cNvPr id="0" name=""/>
        <dsp:cNvSpPr/>
      </dsp:nvSpPr>
      <dsp:spPr>
        <a:xfrm>
          <a:off x="547878" y="1071179"/>
          <a:ext cx="714119" cy="714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DFBE2E-95EC-7549-9084-72263131D3D0}">
      <dsp:nvSpPr>
        <dsp:cNvPr id="0" name=""/>
        <dsp:cNvSpPr/>
      </dsp:nvSpPr>
      <dsp:spPr>
        <a:xfrm>
          <a:off x="1119824" y="1999425"/>
          <a:ext cx="8709469" cy="571295"/>
        </a:xfrm>
        <a:prstGeom prst="rect">
          <a:avLst/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46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Planning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and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executing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for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Goal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decided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before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starting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to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code</a:t>
          </a:r>
          <a:endParaRPr lang="de-DE" sz="2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19824" y="1999425"/>
        <a:ext cx="8709469" cy="571295"/>
      </dsp:txXfrm>
    </dsp:sp>
    <dsp:sp modelId="{748032D1-552A-E944-B6BA-1E83067F6DC5}">
      <dsp:nvSpPr>
        <dsp:cNvPr id="0" name=""/>
        <dsp:cNvSpPr/>
      </dsp:nvSpPr>
      <dsp:spPr>
        <a:xfrm>
          <a:off x="762765" y="1928013"/>
          <a:ext cx="714119" cy="714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52DD987-A2F1-FC43-B552-BE6FB5CF8375}">
      <dsp:nvSpPr>
        <dsp:cNvPr id="0" name=""/>
        <dsp:cNvSpPr/>
      </dsp:nvSpPr>
      <dsp:spPr>
        <a:xfrm>
          <a:off x="1119824" y="2855717"/>
          <a:ext cx="8709469" cy="571295"/>
        </a:xfrm>
        <a:prstGeom prst="rect">
          <a:avLst/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46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Writing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codes</a:t>
          </a:r>
          <a:endParaRPr lang="de-DE" sz="2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119824" y="2855717"/>
        <a:ext cx="8709469" cy="571295"/>
      </dsp:txXfrm>
    </dsp:sp>
    <dsp:sp modelId="{295AF8E8-1E81-8747-A31C-A25F15CD527D}">
      <dsp:nvSpPr>
        <dsp:cNvPr id="0" name=""/>
        <dsp:cNvSpPr/>
      </dsp:nvSpPr>
      <dsp:spPr>
        <a:xfrm>
          <a:off x="762765" y="2784305"/>
          <a:ext cx="714119" cy="714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5593751-F105-8647-8F5A-7BFDE3415985}">
      <dsp:nvSpPr>
        <dsp:cNvPr id="0" name=""/>
        <dsp:cNvSpPr/>
      </dsp:nvSpPr>
      <dsp:spPr>
        <a:xfrm>
          <a:off x="904937" y="3712552"/>
          <a:ext cx="8924356" cy="571295"/>
        </a:xfrm>
        <a:prstGeom prst="rect">
          <a:avLst/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46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Testing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back and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forth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on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development</a:t>
          </a:r>
          <a:endParaRPr lang="de-DE" sz="2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904937" y="3712552"/>
        <a:ext cx="8924356" cy="571295"/>
      </dsp:txXfrm>
    </dsp:sp>
    <dsp:sp modelId="{B34EAA60-2149-C041-8249-0B10DDE89F3D}">
      <dsp:nvSpPr>
        <dsp:cNvPr id="0" name=""/>
        <dsp:cNvSpPr/>
      </dsp:nvSpPr>
      <dsp:spPr>
        <a:xfrm>
          <a:off x="547878" y="3641140"/>
          <a:ext cx="714119" cy="714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23D6F01-C1FB-F246-BD2A-8BDC25BED667}">
      <dsp:nvSpPr>
        <dsp:cNvPr id="0" name=""/>
        <dsp:cNvSpPr/>
      </dsp:nvSpPr>
      <dsp:spPr>
        <a:xfrm>
          <a:off x="435008" y="4569387"/>
          <a:ext cx="9394285" cy="571295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346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Pairing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partners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agree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upon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the</a:t>
          </a:r>
          <a:r>
            <a:rPr lang="de-DE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de-DE" sz="2100" kern="1200" dirty="0" err="1">
              <a:solidFill>
                <a:schemeClr val="accent1">
                  <a:lumMod val="50000"/>
                </a:schemeClr>
              </a:solidFill>
            </a:rPr>
            <a:t>solution</a:t>
          </a:r>
          <a:endParaRPr lang="de-DE" sz="2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35008" y="4569387"/>
        <a:ext cx="9394285" cy="571295"/>
      </dsp:txXfrm>
    </dsp:sp>
    <dsp:sp modelId="{FCA97F9A-70E7-DA44-ABD8-18CB51DB0DA8}">
      <dsp:nvSpPr>
        <dsp:cNvPr id="0" name=""/>
        <dsp:cNvSpPr/>
      </dsp:nvSpPr>
      <dsp:spPr>
        <a:xfrm>
          <a:off x="77948" y="4497975"/>
          <a:ext cx="714119" cy="7141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EA79EE-2245-1A43-B9CD-371EBCC9D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8EF3B-A002-984B-BDC6-FC95BAA09F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B9D4A-9A76-4B4D-9752-D5F9D0BD4CA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E1C7-A0C1-3D40-9637-2C540CEF9B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31909-026D-D740-BD51-1BA76B78B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3C332-797C-5F43-B77A-BB05087F2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42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24DAA-B16D-4F44-B0DF-369D3CD0CD8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BFD53-7567-8049-991C-219720A5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9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ile_software_developmen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mputer_programmer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Pair/Peer programming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 is an 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3" tooltip="Agile software develop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agile software development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 technique in which two 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4" tooltip="Computer programm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programmers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 work together at one workstation.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FD53-7567-8049-991C-219720A55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9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FD53-7567-8049-991C-219720A559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6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Use case with Combination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of Driver – Navigator and Remote Programming ,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Driver :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Code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Author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Navigator :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Remotely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pair</a:t>
            </a:r>
          </a:p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The Goal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here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write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service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named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„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AccountService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FD53-7567-8049-991C-219720A559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FD53-7567-8049-991C-219720A559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Git workflow for implementing </a:t>
            </a:r>
            <a:r>
              <a:rPr lang="en-US"/>
              <a:t>the first file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FD53-7567-8049-991C-219720A559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1E0A6-0F40-0046-83A1-83B0E6734D78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35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2F9BA-9EB6-FC4E-A9DC-024B098D51C1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504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9DCA-4732-C942-B862-E76B95546720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87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312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F86-BCDC-784A-B25F-088A0E0ED006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4218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52C1-9BAD-FC4A-B37D-75C8D8B02258}" type="datetime1">
              <a:rPr lang="de-DE" smtClean="0"/>
              <a:t>11.06.20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250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3AE3-8338-5747-99FB-BCBBCCB96F03}" type="datetime1">
              <a:rPr lang="de-DE" smtClean="0"/>
              <a:t>11.06.20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F467A-1E41-004A-9BAD-24A785E49AE8}" type="datetime1">
              <a:rPr lang="de-DE" smtClean="0"/>
              <a:t>11.06.20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8576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ED5D-5460-4E46-A8C6-CF60EAD8D09A}" type="datetime1">
              <a:rPr lang="de-DE" smtClean="0"/>
              <a:t>11.06.20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7830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DC7B-FB54-614E-8BE1-F2DFE8FF5C90}" type="datetime1">
              <a:rPr lang="de-DE" smtClean="0"/>
              <a:t>11.06.20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1133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3E16F-F4AE-7C4B-A7E1-B0C72492DDCF}" type="datetime1">
              <a:rPr lang="de-DE" smtClean="0"/>
              <a:t>11.06.20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0307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27B89-BB5A-AF48-A13B-4B09826E2347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Sumana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4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on-pair-programm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umana-saha-30148664/" TargetMode="External"/><Relationship Id="rId5" Type="http://schemas.openxmlformats.org/officeDocument/2006/relationships/hyperlink" Target="https://learning.oreilly.com/library/view/clean-code/9780136083238/" TargetMode="External"/><Relationship Id="rId4" Type="http://schemas.openxmlformats.org/officeDocument/2006/relationships/hyperlink" Target="https://www.michaelagreiler.com/code-review-book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16AA-B83A-7746-9615-ECB0DC3B9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271" y="1172687"/>
            <a:ext cx="10379529" cy="2387600"/>
          </a:xfrm>
        </p:spPr>
        <p:txBody>
          <a:bodyPr>
            <a:normAutofit fontScale="90000"/>
          </a:bodyPr>
          <a:lstStyle/>
          <a:p>
            <a:r>
              <a:rPr lang="de-DE" cap="none" dirty="0">
                <a:solidFill>
                  <a:schemeClr val="accent1">
                    <a:lumMod val="75000"/>
                  </a:schemeClr>
                </a:solidFill>
              </a:rPr>
              <a:t>Best practices of Pair Programming and Code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BB766-52DB-034D-A6A7-E1C5FC122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225" y="3791290"/>
            <a:ext cx="8791575" cy="165576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de-DE" sz="2400" cap="none" dirty="0">
                <a:solidFill>
                  <a:schemeClr val="accent1">
                    <a:lumMod val="75000"/>
                  </a:schemeClr>
                </a:solidFill>
              </a:rPr>
              <a:t>By Sumana Saha, Software Engineer at RatePAY GmbH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388BD-09ED-0440-AD90-268E7ADC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D906-F01E-1644-9335-FA9DD6FB6432}" type="datetime1">
              <a:rPr lang="de-DE" sz="1800" smtClean="0"/>
              <a:t>11.06.20</a:t>
            </a:fld>
            <a:endParaRPr lang="en-US" sz="1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F1AFAB-914A-D24A-A61F-AAD0D082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5E2292-E967-3B42-803A-A05E6F0D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2762-D02F-8241-B3BF-C2571A0F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302"/>
            <a:ext cx="9905998" cy="865096"/>
          </a:xfrm>
        </p:spPr>
        <p:txBody>
          <a:bodyPr>
            <a:noAutofit/>
          </a:bodyPr>
          <a:lstStyle/>
          <a:p>
            <a:pPr algn="ctr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Pair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D2A9E5C-BE96-B14D-9BC5-DBAFAB93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90D2-05BF-854B-AC76-9FF93BEB781E}" type="datetime1">
              <a:rPr lang="de-DE" smtClean="0"/>
              <a:t>11.06.20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6706BC-69F2-2E4B-836B-2C30BCDA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A912A8-3B5A-DB49-A079-6C35B3A4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6650-3E8C-4E42-9F30-5F52F1ED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626"/>
            <a:ext cx="3200400" cy="3200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32FDF6-6554-4B4D-BDA8-5F4E760CDBDF}"/>
              </a:ext>
            </a:extLst>
          </p:cNvPr>
          <p:cNvSpPr txBox="1">
            <a:spLocks/>
          </p:cNvSpPr>
          <p:nvPr/>
        </p:nvSpPr>
        <p:spPr>
          <a:xfrm>
            <a:off x="3113451" y="2093626"/>
            <a:ext cx="6989920" cy="1071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B2B4DD-AEE8-8447-AF77-5F7BE8D294AE}"/>
              </a:ext>
            </a:extLst>
          </p:cNvPr>
          <p:cNvSpPr txBox="1">
            <a:spLocks/>
          </p:cNvSpPr>
          <p:nvPr/>
        </p:nvSpPr>
        <p:spPr>
          <a:xfrm>
            <a:off x="4382188" y="1996851"/>
            <a:ext cx="7274731" cy="3297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Kent Beck, an American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software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engineer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who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originally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coined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term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late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1990s and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described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two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programmers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working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at different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levels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abstraction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. He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also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known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his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book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„Test-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Development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Example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F12D1-C4F7-B740-A87D-C62D992D08FC}"/>
              </a:ext>
            </a:extLst>
          </p:cNvPr>
          <p:cNvSpPr txBox="1"/>
          <p:nvPr/>
        </p:nvSpPr>
        <p:spPr>
          <a:xfrm>
            <a:off x="2209800" y="5491254"/>
            <a:ext cx="268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Source:www.google.com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04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5A9A-0513-544D-9385-6EA340EF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81" y="147466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make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work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endParaRPr lang="de-DE" sz="3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Choose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pairing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variation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Decide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pairing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style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4A34C-306F-0A40-9FF0-8C17C23A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D8E4A-0B18-E84B-815E-9F1565FE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506D-2CBB-7245-9054-93D89BD7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732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8F3C-0E28-EC42-91EB-EAF0BE93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Variations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of Pair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01DA-EEAE-C64D-933E-92C0ADEC9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264" y="2276970"/>
            <a:ext cx="9905999" cy="3541714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Expert – Expert</a:t>
            </a:r>
          </a:p>
          <a:p>
            <a:pPr lvl="1"/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High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productivity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| New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approach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solve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Expert –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Novice</a:t>
            </a:r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Mentor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mentee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relationship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| Out of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box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ideas</a:t>
            </a:r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Novice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Novice</a:t>
            </a:r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Produces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better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result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than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working</a:t>
            </a:r>
            <a:r>
              <a:rPr lang="de-DE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</a:rPr>
              <a:t>independently</a:t>
            </a:r>
            <a:br>
              <a:rPr lang="de-DE" sz="2800" dirty="0">
                <a:solidFill>
                  <a:schemeClr val="accent1">
                    <a:lumMod val="75000"/>
                  </a:schemeClr>
                </a:solidFill>
              </a:rPr>
            </a:br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4F8FE-C4EC-5742-B1E0-5E96F67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895-177D-8F46-9FFE-804D0A21109D}" type="datetime1">
              <a:rPr lang="de-DE" smtClean="0"/>
              <a:t>11.06.20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41F8F5-9D9A-C24A-B06D-D2F79976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78BFF6-1529-174A-A1CD-A3F755C7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00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DE8CB4A7-2B68-3B4B-8641-681568CC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Styles of pair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DF7C0F55-0E9D-5C4F-BDA8-D69B4C6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25" y="2060511"/>
            <a:ext cx="5528236" cy="354171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Driver – Navigator</a:t>
            </a: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Strong – Style</a:t>
            </a: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Ping –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Pong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Remote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pairing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( Best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present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COVID19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situation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)</a:t>
            </a:r>
          </a:p>
          <a:p>
            <a:pPr marL="0" indent="0">
              <a:buNone/>
            </a:pP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3604C-0604-AA4D-A5EF-B832713E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494-2D4C-F04F-A9F9-8485ACABBD0B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2C37-C51B-1A40-AD48-8A4B90ED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64666-9BDB-E542-9754-8C86881B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5FFB6-8F44-634B-A072-B175F0AB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803" y="1925755"/>
            <a:ext cx="6309594" cy="304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38E66-0502-7845-92BA-36F5EA10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803" y="1899924"/>
            <a:ext cx="6543910" cy="3100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FEED9-C8EF-4C4F-BFB7-6D98D10F7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803" y="1553062"/>
            <a:ext cx="6543910" cy="4132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6F162-DB84-774C-BA8E-E542E52B8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558" y="1585088"/>
            <a:ext cx="67564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7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CF24-F0E0-DE45-82F1-58066E46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57" y="2609396"/>
            <a:ext cx="9693729" cy="10155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Look and Feel of 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pair 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en-US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F3098-A897-534D-AF62-B79FBFE1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6946F-0244-E345-91F0-C741B9C3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67139-51CA-0E42-BEA9-8C7C102F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532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977F2FD-E4A9-154C-A8F8-7E41F088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84AEE-D4B3-9E43-9828-9424AE4D521C}" type="datetime1">
              <a:rPr lang="de-DE" smtClean="0"/>
              <a:t>11.06.20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E982E6-AEA1-DA43-91A3-F7B7FFBF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72B620-68DD-3741-9392-1F411D4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A6693-49A1-024B-A852-FE0EBF46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4931"/>
            <a:ext cx="12259866" cy="6962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A7543-E61D-A143-A870-B436B39FF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22" y="3717560"/>
            <a:ext cx="2209755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810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9422-8683-614F-ADE7-53452388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433" y="0"/>
            <a:ext cx="9905998" cy="1154243"/>
          </a:xfrm>
        </p:spPr>
        <p:txBody>
          <a:bodyPr/>
          <a:lstStyle/>
          <a:p>
            <a:pPr algn="ctr"/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proceed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now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37FC04-F0F4-FD4E-9CE9-70F7F0946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652643"/>
              </p:ext>
            </p:extLst>
          </p:nvPr>
        </p:nvGraphicFramePr>
        <p:xfrm>
          <a:off x="1291314" y="959370"/>
          <a:ext cx="9905999" cy="5426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B51FB9-D9A1-DA43-B26B-46AE2AA7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20F8-A677-CE43-B6F3-11100395514B}" type="datetime1">
              <a:rPr lang="de-DE" smtClean="0"/>
              <a:t>11.06.20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2E887E-1B58-B945-95FA-B46925A8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9BCD60-616F-FC43-B404-488A96C2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69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01CD-AD28-5148-9711-264B1FEF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Things to remember before starting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4578-0B2F-3849-A19C-0E9EF26B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97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will happen when the solution goes to the common code base?</a:t>
            </a: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Code Collision!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995D1-3909-AA4E-AADE-8AC61494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7C6A9-F4AE-084D-B1C3-4C6D04DC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3C3-3CB1-FE4E-B101-B9DE142D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8D001240-A6B4-4A41-BE52-2EC956218D00}"/>
              </a:ext>
            </a:extLst>
          </p:cNvPr>
          <p:cNvSpPr/>
          <p:nvPr/>
        </p:nvSpPr>
        <p:spPr>
          <a:xfrm>
            <a:off x="9846129" y="865414"/>
            <a:ext cx="555171" cy="60415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6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0E5D-BCB5-704A-A353-A3598402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451" y="1246278"/>
            <a:ext cx="9607097" cy="1042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Git / GitHub comes here to rescue 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D8CE-3A9A-6049-8654-2E4F036B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4CC6-80F4-4F43-B7B3-91016B73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5BE20-C6FB-BA45-B7A4-0F2C9589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9698FC7-E864-7D43-993F-10CF0AF37EE6}"/>
              </a:ext>
            </a:extLst>
          </p:cNvPr>
          <p:cNvSpPr/>
          <p:nvPr/>
        </p:nvSpPr>
        <p:spPr>
          <a:xfrm>
            <a:off x="955899" y="2743528"/>
            <a:ext cx="3575957" cy="2188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9E1A0-10B3-5B4E-9280-F76A0878B021}"/>
              </a:ext>
            </a:extLst>
          </p:cNvPr>
          <p:cNvSpPr txBox="1"/>
          <p:nvPr/>
        </p:nvSpPr>
        <p:spPr>
          <a:xfrm>
            <a:off x="1745114" y="3652877"/>
            <a:ext cx="199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repository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E326EE-11B3-C94A-9CBD-FF2BA95B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361" y="2198728"/>
            <a:ext cx="5080000" cy="29083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D2C377B-C1E2-8E49-8D8A-F0A8456F13E4}"/>
              </a:ext>
            </a:extLst>
          </p:cNvPr>
          <p:cNvSpPr/>
          <p:nvPr/>
        </p:nvSpPr>
        <p:spPr>
          <a:xfrm>
            <a:off x="5112203" y="3652878"/>
            <a:ext cx="1747158" cy="369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36736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241BD-40D2-9B4C-8AF1-2C75F9DF9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946" y="2640520"/>
            <a:ext cx="8819062" cy="14194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We are ready with our solution. What to do now?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F0FD-7E00-2F47-AAE7-5BB3D2C6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3E1CA-613B-9C4B-A492-5749A0B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C3CF5-A1F6-8D40-88C7-9CF8E9D8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8F87E-26DF-924B-B555-46ECF9A5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03" y="1423852"/>
            <a:ext cx="12215803" cy="38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370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9F03-32AD-D54C-AC42-193E8D89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971" y="618518"/>
            <a:ext cx="8497262" cy="1256214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85C7-8254-3349-B694-785C6E60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971" y="1246625"/>
            <a:ext cx="9846376" cy="43461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Industry trends in Software Development.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“Peer programming” what is this new buzz word about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“Pair Programming” – why we need / How to do it ?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“Code Review” – How &amp; Who reviews the code ?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Best practices – Takeaways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Questions and Discussions ?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34AF4E-9D2C-DF47-AB9C-41707E00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C5FA-5E27-7145-9252-4AB7852B507E}" type="datetime1">
              <a:rPr lang="de-DE" smtClean="0"/>
              <a:t>11.06.20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4873B-DEA9-A34B-8678-13CCDFCF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0A3319-2E87-0246-8428-D79BF5D7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3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341A-C0D7-D042-ADD9-22D58B30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31" y="269123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Let’s take a step back and think that do we had any problem on pairing?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77F11-7F75-FE4F-B825-B405C3FC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E2062-4BA9-6745-ABEB-308C8DCBC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8FEF3-2FE2-3C42-9EC2-FAD56325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68731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5A2B6-A67A-7F4B-B7FF-82985AF2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24BB-0BC4-994B-A651-A2537CFF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4219-8D2C-9344-93E1-F3E79504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D4632-F22E-1441-B56D-8BFCADD7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6350"/>
            <a:ext cx="8216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3817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264B-F7B4-5C4A-9DA0-2F27A68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5901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0664-7228-3C43-8CD3-D6ED54AD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3" y="1714673"/>
            <a:ext cx="5560282" cy="40088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Compatibility Issues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Lack of willingness to do pairing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More talk, Less code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Lack of Courage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Loss of confidence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Insecurity complex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04FC3-EA94-ED40-8D78-AD8726A8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C5C7-4E14-9048-AA82-C808E5DC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D22C-CC57-4347-8684-4376BD13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B5F-0618-5E49-AFB9-AE6FC35F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65" y="1714673"/>
            <a:ext cx="6225995" cy="3706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DBA656-28F9-974B-AC15-F5AB8EEF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88" y="1584582"/>
            <a:ext cx="6369548" cy="39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080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C8DE-7A4D-5345-BA69-0092056B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542" y="2171573"/>
            <a:ext cx="7074916" cy="15002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to solve the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99839-A352-F64D-9B37-A5434962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7628B-3F2A-0C44-87B4-2A61F511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F120-0D72-2C45-8B29-5C6E0D5C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4075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81FC-E268-C344-AF62-6FD6C62F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02" y="1771515"/>
            <a:ext cx="6226818" cy="39052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Trust your Instinct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Research together with partner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Break the problem into smaller chunks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Put validation on each idea shared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pairing partner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 breaks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 humorous and open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CC6C2-C3A6-AA48-9A0E-335B77A9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873F-E80F-694D-911D-3B934A38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BA797-887D-8946-9229-E7B9C20B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E0B3FD-70E8-C24E-B88C-48247CB3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0" y="1593620"/>
            <a:ext cx="3721100" cy="340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48867-52D4-F443-871D-87FA257A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1923820"/>
            <a:ext cx="5364546" cy="324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78C19-B7E8-BD41-92ED-3182EF24419D}"/>
              </a:ext>
            </a:extLst>
          </p:cNvPr>
          <p:cNvSpPr txBox="1"/>
          <p:nvPr/>
        </p:nvSpPr>
        <p:spPr>
          <a:xfrm>
            <a:off x="4172801" y="305313"/>
            <a:ext cx="5316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Best Practices</a:t>
            </a:r>
          </a:p>
          <a:p>
            <a:endParaRPr lang="en-US" sz="4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D6EA2E-2D78-7449-BF6D-87AC9F637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20" y="1188240"/>
            <a:ext cx="5178094" cy="4719077"/>
          </a:xfrm>
          <a:prstGeom prst="rect">
            <a:avLst/>
          </a:prstGeom>
        </p:spPr>
      </p:pic>
      <p:sp>
        <p:nvSpPr>
          <p:cNvPr id="16" name="Smiley Face 15">
            <a:extLst>
              <a:ext uri="{FF2B5EF4-FFF2-40B4-BE49-F238E27FC236}">
                <a16:creationId xmlns:a16="http://schemas.microsoft.com/office/drawing/2014/main" id="{3D6AF212-3A52-B94F-9CC6-909F855C53AD}"/>
              </a:ext>
            </a:extLst>
          </p:cNvPr>
          <p:cNvSpPr/>
          <p:nvPr/>
        </p:nvSpPr>
        <p:spPr>
          <a:xfrm>
            <a:off x="4725583" y="4916963"/>
            <a:ext cx="627017" cy="619809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1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0CE5-13A6-204F-BAEE-7BFF542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36" y="287456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to let your Team know about your Solution?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6801-D94C-D844-ADAC-B245D888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3A3A-D869-2543-BD03-CC8DDEF2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D9B85-9798-7643-AF64-1A754F53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88016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875E-C86D-814B-AE46-F7F9E11F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38429-8418-DE44-8EDF-87DC612D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F229-E69A-A547-837B-16269FA9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5781B-53D4-BA4E-B4DD-0650E7C9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11" y="195943"/>
            <a:ext cx="10641489" cy="58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275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A0FD-9D23-2A40-9690-0C80FA32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49" y="0"/>
            <a:ext cx="9905998" cy="1478570"/>
          </a:xfrm>
        </p:spPr>
        <p:txBody>
          <a:bodyPr/>
          <a:lstStyle/>
          <a:p>
            <a:pPr algn="ctr"/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What‘s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F59F-4739-3044-94FB-3E19F37C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360" y="5793633"/>
            <a:ext cx="6964420" cy="7452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Now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time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CODE REVIEW!!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B6812-DB90-6547-8087-3AFE791C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B35A-92D5-6842-AB67-6040B8254A60}" type="datetime1">
              <a:rPr lang="de-DE" smtClean="0"/>
              <a:t>11.06.20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B8A2C-6563-6F46-AD3B-B4CDE6F3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9B55D0-D2F5-9542-A0FB-21166BBE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959BF-EB9F-1D4F-AFBE-AD4CBDA5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20" y="1198588"/>
            <a:ext cx="6108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57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7028-C857-4944-925D-B13753F8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92" y="0"/>
            <a:ext cx="9905998" cy="1478570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What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Code review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CF2F6C-A3D0-7349-B856-6DC0FD9AA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867" y="1163777"/>
            <a:ext cx="8452266" cy="4893417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3B14C-EEDD-5F46-A313-71B5135A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C854-B9FB-9048-B91E-876263CE0C0B}" type="datetime1">
              <a:rPr lang="de-DE" smtClean="0"/>
              <a:t>11.06.20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F93E3-8ED0-E44B-BFEC-7E8400A1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CB6D4-65EC-4B4A-A398-FD025CAC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9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1144-540A-774C-9DE3-EF64B4BB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Code review is an act of software quality assurance in which one or several people take part and check the piece of code for correctness.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26E35-E366-9644-9486-CD650AA1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965C-F00E-E947-87E3-E29BA449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57047-4BAB-6140-9737-0D45CB9B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625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D0AD-38A5-2D4F-83CD-90D584212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76" y="0"/>
            <a:ext cx="11050588" cy="1478570"/>
          </a:xfrm>
        </p:spPr>
        <p:txBody>
          <a:bodyPr/>
          <a:lstStyle/>
          <a:p>
            <a:pPr algn="ctr"/>
            <a:r>
              <a:rPr lang="de-DE" cap="none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Before</a:t>
            </a:r>
            <a:r>
              <a:rPr lang="de-DE" cap="none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de-DE" cap="none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everything</a:t>
            </a:r>
            <a:r>
              <a:rPr lang="de-DE" cap="none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de-DE" cap="none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let‘s</a:t>
            </a:r>
            <a:r>
              <a:rPr lang="de-DE" cap="none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See </a:t>
            </a:r>
            <a:r>
              <a:rPr lang="de-DE" cap="none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Some</a:t>
            </a:r>
            <a:r>
              <a:rPr lang="de-DE" cap="none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de-DE" cap="none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Statistics</a:t>
            </a:r>
            <a:r>
              <a:rPr lang="de-DE" cap="none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!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CDA3BB-117C-DB40-A1BA-CA368F818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537863"/>
              </p:ext>
            </p:extLst>
          </p:nvPr>
        </p:nvGraphicFramePr>
        <p:xfrm>
          <a:off x="1288370" y="1355271"/>
          <a:ext cx="9906000" cy="4555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723B459-C58A-9D4E-9011-65B1DF66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3BDA-B601-9E41-BFE1-09D7A797A555}" type="datetime1">
              <a:rPr lang="de-DE" smtClean="0"/>
              <a:t>11.06.20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6F93B00-4EAF-BC43-A96E-F39E20B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45387D-6EF0-F14C-95A3-486A9988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3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45FD-952D-7246-B5C0-40575576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Code review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76121-B8F5-6246-A2BD-7E9340D2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Developed code is ready to be reviewed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Code Authors sent invitation around the Team via Email / Tool used to create Pull request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Reviewers review the code and provide feedback to the code author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If there are no open questions, Pull request is marked as “Approved” and it is ready to be merged in the Code repository.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14C7FC-E708-C94D-9BEB-81D481FA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BCD5-6724-154E-82E9-79A75EF61DCB}" type="datetime1">
              <a:rPr lang="de-DE" smtClean="0"/>
              <a:t>11.06.20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6D8C1F-B671-164D-ACA3-E8B59F20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8C64F4-BC41-174D-9A3E-74F44043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50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6013-9BBC-CE42-A85F-6ED5F8EE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243167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to review a Code?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0C87F-74DB-EA44-B48A-2E0F6538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54DD3-F6D3-FE42-94FE-4E6BE97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C36E7-F51A-8943-9092-7704E544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131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CB33-0DC2-B445-944E-86FA9788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F073E-55E1-5C4C-BB29-F5FED9B5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7BFA3-127F-7149-9B5A-B657191C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10BBEA-A023-7742-8115-6CF2A81D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74" y="374818"/>
            <a:ext cx="7479852" cy="5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18679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1A7DC9A-F4E7-7E43-8D92-DA00F3C84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726" y="-96311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Define a Checklist!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1136F7D-8242-C341-9F1E-E274D07F5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684" y="2327194"/>
            <a:ext cx="10072116" cy="29270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Common guideline is established in the team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Get the context of the code before reviewing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Is there any Bad Code Smells?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Is the Code Readable and correct performance wise?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If there is uncertainty , ask the code author and don’t give approval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B6E9-DF5F-9C43-A045-A450498B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240D-2A21-034D-A253-4945A9FF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38F72-2363-1D43-B903-48B996AB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35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4275-CED6-8E47-BA3D-1DE17969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Let’s talk about the Best Practices!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5F60-4CEE-DF45-9504-98147F4D3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1" y="1850589"/>
            <a:ext cx="5908403" cy="408460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 respectful and constructive feedback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Connect with the Code Author if necessary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Always explain why the code change / implementation is rejected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Use an IDE ( Eclipse 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IDEA ) for reviewing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Avoid big comment thread for discussing issues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05D7D-6D05-B34A-81AA-1BF40114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83F0-0F5D-E149-8000-0A69BBCC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561C0-2536-9046-994E-CC1A8AFB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4AD37-A172-3E4A-B614-9AFC596E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36" y="1690688"/>
            <a:ext cx="6087164" cy="40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8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50BF-4F41-1348-ABB5-FCB41A34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Who are practicing Pair-Programming &amp; Code Review?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8E8646-0667-D74C-B18F-04BCFDD56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91385"/>
            <a:ext cx="2874391" cy="2874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C6BD5-8712-C04B-8BAC-1E6A03D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1AAF2-4908-8641-9B8F-522D30C4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522E-5729-4943-A6E0-9126A570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70789-6CE3-7B44-8C58-C2C2BF6C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91" y="2705385"/>
            <a:ext cx="2872162" cy="1846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3548D-E4ED-F042-BB70-1F56F0DD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344" y="2256632"/>
            <a:ext cx="2514600" cy="2719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A5EC6-FCFE-1444-8237-52D13F75F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963" y="2368661"/>
            <a:ext cx="2519837" cy="25198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D03A37-EF92-B244-9AC2-B8D03A67C2E8}"/>
              </a:ext>
            </a:extLst>
          </p:cNvPr>
          <p:cNvSpPr txBox="1"/>
          <p:nvPr/>
        </p:nvSpPr>
        <p:spPr>
          <a:xfrm>
            <a:off x="4440936" y="5476494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And many others….</a:t>
            </a:r>
          </a:p>
        </p:txBody>
      </p:sp>
    </p:spTree>
    <p:extLst>
      <p:ext uri="{BB962C8B-B14F-4D97-AF65-F5344CB8AC3E}">
        <p14:creationId xmlns:p14="http://schemas.microsoft.com/office/powerpoint/2010/main" val="2179818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A0EEE-F5FA-6F40-BA77-92257A150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7564"/>
            <a:ext cx="6718669" cy="1620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Collaborate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team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members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. Do not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compete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not a </a:t>
            </a:r>
            <a:r>
              <a:rPr lang="de-DE" sz="3200" dirty="0">
                <a:solidFill>
                  <a:schemeClr val="accent1">
                    <a:lumMod val="75000"/>
                  </a:schemeClr>
                </a:solidFill>
              </a:rPr>
              <a:t>HACKATHON!</a:t>
            </a:r>
          </a:p>
          <a:p>
            <a:pPr marL="0" indent="0">
              <a:buNone/>
            </a:pP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A63052-74A5-9440-8FBE-77D4EE6B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D377-FB20-D14E-B3AF-4B3B7405E207}" type="datetime1">
              <a:rPr lang="de-DE" smtClean="0"/>
              <a:t>11.06.20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39414D-69A2-1641-BEEC-A77A152A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4C24FB-E79F-1F4A-82ED-6C9B4A11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D54134-EF4B-494B-97B3-B0DDE26105AA}"/>
              </a:ext>
            </a:extLst>
          </p:cNvPr>
          <p:cNvSpPr txBox="1">
            <a:spLocks/>
          </p:cNvSpPr>
          <p:nvPr/>
        </p:nvSpPr>
        <p:spPr>
          <a:xfrm>
            <a:off x="1110996" y="330318"/>
            <a:ext cx="9970008" cy="116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Takeaway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04FA0-C5ED-2044-863C-C561D7AB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401" y="1133771"/>
            <a:ext cx="3423203" cy="52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287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B41A3-FD62-D849-958E-B1C0623E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803" y="2768872"/>
            <a:ext cx="3932056" cy="30544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A6B3-4B7A-8541-9A47-BC4AF3FE9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97" y="2165260"/>
            <a:ext cx="7600406" cy="3895906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https://martinfowler.com/articles/on-pair-programming.html</a:t>
            </a:r>
            <a:endParaRPr lang="de-DE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20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https://www.michaelagreiler.com/code-review-book/</a:t>
            </a:r>
            <a:endParaRPr lang="de-DE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20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https://learning.oreilly.com/library/view/clean-code/9780136083238/</a:t>
            </a:r>
            <a:endParaRPr lang="de-DE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future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connections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:</a:t>
            </a:r>
            <a:br>
              <a:rPr lang="de-DE" sz="2000" dirty="0"/>
            </a:br>
            <a:r>
              <a:rPr lang="de-DE" sz="2000" dirty="0"/>
              <a:t> </a:t>
            </a:r>
            <a:r>
              <a:rPr lang="de-DE" sz="2000" dirty="0">
                <a:hlinkClick r:id="rId6"/>
              </a:rPr>
              <a:t>https://www.linkedin.com/in/sumana-saha-30148664/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4549-116F-6142-BEE5-0D12F0FC7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A312C-EF91-EE4C-99C9-7B247C2D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7ABF-15B0-B049-ABAA-3B836690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49729-5589-BF43-BB77-FDC3AE5A2A1B}"/>
              </a:ext>
            </a:extLst>
          </p:cNvPr>
          <p:cNvSpPr txBox="1"/>
          <p:nvPr/>
        </p:nvSpPr>
        <p:spPr>
          <a:xfrm>
            <a:off x="4038600" y="480858"/>
            <a:ext cx="4872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Useful resources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5376651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2582-CEC3-0B44-878B-944CE8C7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82623"/>
            <a:ext cx="9905998" cy="1478570"/>
          </a:xfrm>
        </p:spPr>
        <p:txBody>
          <a:bodyPr>
            <a:normAutofit/>
          </a:bodyPr>
          <a:lstStyle/>
          <a:p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Lets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try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discuss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questions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your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cap="none" dirty="0" err="1">
                <a:solidFill>
                  <a:schemeClr val="accent1">
                    <a:lumMod val="75000"/>
                  </a:schemeClr>
                </a:solidFill>
              </a:rPr>
              <a:t>mind</a:t>
            </a:r>
            <a:r>
              <a:rPr lang="de-DE" sz="4400" cap="none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FE38F-717C-6A4D-99F4-0BC29F1C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730" y="3461193"/>
            <a:ext cx="3702572" cy="1124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>
                <a:solidFill>
                  <a:schemeClr val="accent1">
                    <a:lumMod val="75000"/>
                  </a:schemeClr>
                </a:solidFill>
              </a:rPr>
              <a:t>-  </a:t>
            </a:r>
            <a:r>
              <a:rPr lang="de-DE" sz="4800" dirty="0" err="1">
                <a:solidFill>
                  <a:schemeClr val="accent1">
                    <a:lumMod val="75000"/>
                  </a:schemeClr>
                </a:solidFill>
              </a:rPr>
              <a:t>Thank</a:t>
            </a:r>
            <a:r>
              <a:rPr lang="de-DE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endParaRPr lang="de-DE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6BE3B9-BD10-504D-9859-8D232431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43D9-E7EA-3F44-9A9A-5699B9EFD6B3}" type="datetime1">
              <a:rPr lang="de-DE" smtClean="0"/>
              <a:t>11.06.20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4D9CE-7849-0545-A50B-403A93F6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3B04C5-B484-FB46-A5B5-77739D7E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675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FCF3-0290-AB46-B8FC-3B0119B2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736304"/>
            <a:ext cx="11012424" cy="54143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IBM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reported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spending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“$250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million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repairing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reinstalling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fixes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30,000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customer-reported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problems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”. Pair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reduces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expenses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reducing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defects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4400" dirty="0" err="1">
                <a:solidFill>
                  <a:schemeClr val="accent1">
                    <a:lumMod val="75000"/>
                  </a:schemeClr>
                </a:solidFill>
              </a:rPr>
              <a:t>programs</a:t>
            </a:r>
            <a:r>
              <a:rPr lang="de-DE" sz="4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0" indent="0" algn="ctr">
              <a:buNone/>
            </a:pP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								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Source:IBM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official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website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de-DE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B003B5-EE15-194A-A590-9F760E0D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E183-A7B3-9940-A6F2-4D631D6C95A0}" type="datetime1">
              <a:rPr lang="de-DE" smtClean="0"/>
              <a:t>11.06.20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F92117-7CCC-6349-AC22-21F35824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518FFC-F885-5E49-B4FC-75839E29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0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7DE0-C07B-2D43-BCB2-CFE8155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09" y="0"/>
            <a:ext cx="9905998" cy="147857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„Buzz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word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“ PAIR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058D4-C00B-2146-855A-FF74A364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93EDC-31C7-1F4D-B255-392201A019B6}" type="datetime1">
              <a:rPr lang="de-DE" smtClean="0"/>
              <a:t>11.06.20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523944-A2F9-7542-BD97-14AED0F2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4B910-A8F4-674A-9680-F3E7D037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ADF2C-9884-C742-8B46-82377308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39" y="1478570"/>
            <a:ext cx="7502992" cy="44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6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7E38-D10D-CF46-9C13-F9946BE0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4453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Agile Software Development &amp; Pair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CCD8-C654-B641-B7D0-2F7AF6451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8369"/>
            <a:ext cx="10515600" cy="265012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importance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of agile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that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focuses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empowering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people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collaborate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make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decisions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together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quickly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effectively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. Pair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takes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collaboration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next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level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developers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AB514-FCB8-084A-9261-AE585466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0170-6585-0F43-938A-83E54D1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4C259-071A-214D-95E7-99793504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31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16F-4AEE-264C-8F7A-FEDF8B5E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72" y="2422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When this technique was first used?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5207-3508-8E4B-B9C3-75A8BFE9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C5D7-579F-B646-B29C-9DEBE78EFFCE}" type="datetime1">
              <a:rPr lang="de-DE" smtClean="0"/>
              <a:t>11.06.20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5648-978E-9947-9800-62F7C3AE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8161-EF16-FC4F-8728-AF38731A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899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9E581-4D1D-5148-A418-52050113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E05D2-3202-4344-8553-68CE8EB5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1" y="538353"/>
            <a:ext cx="8514413" cy="4789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05660-A0BA-854B-9521-C207A6B563DD}"/>
              </a:ext>
            </a:extLst>
          </p:cNvPr>
          <p:cNvSpPr txBox="1"/>
          <p:nvPr/>
        </p:nvSpPr>
        <p:spPr>
          <a:xfrm>
            <a:off x="86221" y="5608053"/>
            <a:ext cx="120195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The Refrigerator Ladies(</a:t>
            </a:r>
            <a:r>
              <a:rPr lang="de-DE" sz="2000" b="1" dirty="0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accent1">
                    <a:lumMod val="75000"/>
                  </a:schemeClr>
                </a:solidFill>
              </a:rPr>
              <a:t>left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 Jean </a:t>
            </a:r>
            <a:r>
              <a:rPr lang="de-DE" sz="2000" b="1" dirty="0" err="1">
                <a:solidFill>
                  <a:schemeClr val="accent1">
                    <a:lumMod val="75000"/>
                  </a:schemeClr>
                </a:solidFill>
              </a:rPr>
              <a:t>Bartik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, Betty Snyder) ENIAC </a:t>
            </a:r>
            <a:r>
              <a:rPr lang="de-DE" sz="2000" b="1" dirty="0" err="1">
                <a:solidFill>
                  <a:schemeClr val="accent1">
                    <a:lumMod val="75000"/>
                  </a:schemeClr>
                </a:solidFill>
              </a:rPr>
              <a:t>Programmers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 in 1940</a:t>
            </a:r>
          </a:p>
          <a:p>
            <a:pPr algn="r"/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Source:www.google.com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10F37-8607-DF4C-8BBD-C691C2CF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DF06-D265-A64F-A743-8F1A105A89F1}" type="datetime1">
              <a:rPr lang="de-DE" smtClean="0"/>
              <a:t>11.06.20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AD7C-AEFB-BD4D-89B7-A2FAABFE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C9D87-B304-E849-8143-1929A220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355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E0BDE-02C5-5342-A682-9EDCB7722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4902161"/>
            <a:ext cx="7505700" cy="1297007"/>
          </a:xfrm>
        </p:spPr>
        <p:txBody>
          <a:bodyPr>
            <a:noAutofit/>
          </a:bodyPr>
          <a:lstStyle/>
          <a:p>
            <a:pPr algn="just" fontAlgn="base"/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Betty Snyder and I,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beginning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were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a pair. And I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believe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best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programs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designs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done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pairs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because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can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criticise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, and find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others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, and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best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75000"/>
                  </a:schemeClr>
                </a:solidFill>
              </a:rPr>
              <a:t>ideas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38F9C-5C7C-854D-B3C1-62C48D3B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ED5D-5460-4E46-A8C6-CF60EAD8D09A}" type="datetime1">
              <a:rPr lang="de-DE" smtClean="0"/>
              <a:t>11.06.20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0C359-3E44-674A-94B7-2D236E53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Sumana Saha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DFE8-AB8C-3B44-8D0C-0DD0A6EF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230B-3296-7B48-8330-CB0DDE7BC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51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07576-BE94-2945-961E-AEE6FF7A8928}"/>
              </a:ext>
            </a:extLst>
          </p:cNvPr>
          <p:cNvSpPr txBox="1"/>
          <p:nvPr/>
        </p:nvSpPr>
        <p:spPr>
          <a:xfrm>
            <a:off x="215900" y="5289054"/>
            <a:ext cx="226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Source:www.google.com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468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12311</TotalTime>
  <Words>1122</Words>
  <Application>Microsoft Macintosh PowerPoint</Application>
  <PresentationFormat>Widescreen</PresentationFormat>
  <Paragraphs>234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American Typewriter</vt:lpstr>
      <vt:lpstr>Arial</vt:lpstr>
      <vt:lpstr>Calibri</vt:lpstr>
      <vt:lpstr>Georgia</vt:lpstr>
      <vt:lpstr>Office Theme</vt:lpstr>
      <vt:lpstr>Best practices of Pair Programming and Code Review</vt:lpstr>
      <vt:lpstr>Agenda</vt:lpstr>
      <vt:lpstr>Before everything let‘s See Some Statistics!</vt:lpstr>
      <vt:lpstr>PowerPoint Presentation</vt:lpstr>
      <vt:lpstr>„Buzz word“ PAIR Programming!</vt:lpstr>
      <vt:lpstr>Agile Software Development &amp; Pair Programming</vt:lpstr>
      <vt:lpstr>When this technique was first used?</vt:lpstr>
      <vt:lpstr>PowerPoint Presentation</vt:lpstr>
      <vt:lpstr>PowerPoint Presentation</vt:lpstr>
      <vt:lpstr>Pair Programming  </vt:lpstr>
      <vt:lpstr>PowerPoint Presentation</vt:lpstr>
      <vt:lpstr>Variations of Pair programming</vt:lpstr>
      <vt:lpstr>Styles of pair programming</vt:lpstr>
      <vt:lpstr>PowerPoint Presentation</vt:lpstr>
      <vt:lpstr>PowerPoint Presentation</vt:lpstr>
      <vt:lpstr>How to proceed now ?</vt:lpstr>
      <vt:lpstr>Things to remember before starting </vt:lpstr>
      <vt:lpstr>PowerPoint Presentation</vt:lpstr>
      <vt:lpstr>PowerPoint Presentation</vt:lpstr>
      <vt:lpstr>Let’s take a step back and think that do we had any problem on pairing?</vt:lpstr>
      <vt:lpstr>PowerPoint Presentation</vt:lpstr>
      <vt:lpstr>Common Pitfalls</vt:lpstr>
      <vt:lpstr>How to solve the problem?</vt:lpstr>
      <vt:lpstr>PowerPoint Presentation</vt:lpstr>
      <vt:lpstr>How to let your Team know about your Solution?</vt:lpstr>
      <vt:lpstr>PowerPoint Presentation</vt:lpstr>
      <vt:lpstr>What‘s Next ?</vt:lpstr>
      <vt:lpstr>What is Code review ?</vt:lpstr>
      <vt:lpstr>PowerPoint Presentation</vt:lpstr>
      <vt:lpstr>Code review control flow</vt:lpstr>
      <vt:lpstr>How to review a Code?</vt:lpstr>
      <vt:lpstr>PowerPoint Presentation</vt:lpstr>
      <vt:lpstr>Define a Checklist!</vt:lpstr>
      <vt:lpstr>Let’s talk about the Best Practices!</vt:lpstr>
      <vt:lpstr>Who are practicing Pair-Programming &amp; Code Review?</vt:lpstr>
      <vt:lpstr>PowerPoint Presentation</vt:lpstr>
      <vt:lpstr>PowerPoint Presentation</vt:lpstr>
      <vt:lpstr>Lets try to discuss the questions in your mind?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of Pair Programming and Code Review</dc:title>
  <dc:creator>Microsoft Office User</dc:creator>
  <cp:lastModifiedBy>Microsoft Office User</cp:lastModifiedBy>
  <cp:revision>101</cp:revision>
  <dcterms:created xsi:type="dcterms:W3CDTF">2020-05-24T08:30:38Z</dcterms:created>
  <dcterms:modified xsi:type="dcterms:W3CDTF">2020-06-11T10:46:24Z</dcterms:modified>
</cp:coreProperties>
</file>